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1" r:id="rId5"/>
    <p:sldId id="262" r:id="rId6"/>
    <p:sldId id="257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1112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822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54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63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248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92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99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25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784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273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075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F48B328-3C5D-45F0-9CAE-4A5B2B122776}" type="datetimeFigureOut">
              <a:rPr lang="pt-BR" smtClean="0"/>
              <a:t>08/03/2019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F468FDB-71DF-4D84-A19C-CEB272F8A3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457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contembits.com.br/historia/jogo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7365C-C026-423C-BD37-F3674707B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Introdução aos Jogos Digitais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312D0A-FB90-4563-842F-02A297E1F2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Paulo José de Carlo Almeida</a:t>
            </a:r>
          </a:p>
        </p:txBody>
      </p:sp>
    </p:spTree>
    <p:extLst>
      <p:ext uri="{BB962C8B-B14F-4D97-AF65-F5344CB8AC3E}">
        <p14:creationId xmlns:p14="http://schemas.microsoft.com/office/powerpoint/2010/main" val="97307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467FA-02BF-49FC-9529-118CB27CB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Odyssey</a:t>
            </a:r>
            <a:r>
              <a:rPr lang="pt-BR" dirty="0"/>
              <a:t> (1971)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C19E12-AEB0-484F-A897-9A82021FD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36" y="1828800"/>
            <a:ext cx="5972961" cy="4351337"/>
          </a:xfrm>
        </p:spPr>
        <p:txBody>
          <a:bodyPr>
            <a:normAutofit fontScale="77500" lnSpcReduction="20000"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Os jogos eletrônicos realmente estavam conquistando cada vez mais espaço e, ainda neste ano, marcado pelo início da comercialização do </a:t>
            </a:r>
            <a:r>
              <a:rPr lang="pt-BR" dirty="0" err="1"/>
              <a:t>Odyssey</a:t>
            </a:r>
            <a:r>
              <a:rPr lang="pt-BR" dirty="0"/>
              <a:t> pela </a:t>
            </a:r>
            <a:r>
              <a:rPr lang="pt-BR" dirty="0" err="1"/>
              <a:t>Magnavox</a:t>
            </a:r>
            <a:r>
              <a:rPr lang="pt-BR" dirty="0"/>
              <a:t>, foi criado o Galaxy Game, considerado o primeiro arcade do mundo, ou seja, a primeira máquina de fliperama.</a:t>
            </a:r>
          </a:p>
          <a:p>
            <a:pPr algn="just"/>
            <a:r>
              <a:rPr lang="pt-BR" dirty="0"/>
              <a:t>Ela também ficou conhecida como o primeiro </a:t>
            </a:r>
            <a:r>
              <a:rPr lang="pt-BR" dirty="0" err="1"/>
              <a:t>video</a:t>
            </a:r>
            <a:r>
              <a:rPr lang="pt-BR" dirty="0"/>
              <a:t> game operado por moedas. O hardware da Galaxy Game era um DEC PDP-11/20 com gráficos vetoriais. Era altamente sofisticado para a época, tanto que o custo de criação deste “fliperama” era de 20 mil dólares. </a:t>
            </a:r>
          </a:p>
          <a:p>
            <a:pPr algn="just"/>
            <a:r>
              <a:rPr lang="pt-BR" dirty="0"/>
              <a:t>A máquina foi instalada no campus da universidade de Stanford, em setembro, e rapidamente tornou-se muito popular. </a:t>
            </a:r>
          </a:p>
          <a:p>
            <a:pPr algn="just"/>
            <a:r>
              <a:rPr lang="pt-BR" dirty="0">
                <a:solidFill>
                  <a:srgbClr val="FF0000"/>
                </a:solidFill>
              </a:rPr>
              <a:t>Cada partida custava 10 </a:t>
            </a:r>
            <a:r>
              <a:rPr lang="pt-BR" dirty="0" err="1">
                <a:solidFill>
                  <a:srgbClr val="FF0000"/>
                </a:solidFill>
              </a:rPr>
              <a:t>cents</a:t>
            </a:r>
            <a:r>
              <a:rPr lang="pt-BR" dirty="0">
                <a:solidFill>
                  <a:srgbClr val="FF0000"/>
                </a:solidFill>
              </a:rPr>
              <a:t> ou se podia jogar três partidas por 25 </a:t>
            </a:r>
            <a:r>
              <a:rPr lang="pt-BR" dirty="0" err="1">
                <a:solidFill>
                  <a:srgbClr val="FF0000"/>
                </a:solidFill>
              </a:rPr>
              <a:t>cents</a:t>
            </a:r>
            <a:r>
              <a:rPr lang="pt-BR" dirty="0">
                <a:solidFill>
                  <a:srgbClr val="FF0000"/>
                </a:solidFill>
              </a:rPr>
              <a:t>. Jogadores chegavam a aguardar mais de uma hora na fila para se divertirem. Apenas por curiosidade, a máquina permaneceu no campus da universidade por oito anos, sendo então removida, já que estava muito obsoleta. Dezessete anos depois, em 1997 ela foi completamente restaurada e agora pode ser encontrada no Museu da História dos Computadores, em </a:t>
            </a:r>
            <a:r>
              <a:rPr lang="pt-BR" dirty="0" err="1">
                <a:solidFill>
                  <a:srgbClr val="FF0000"/>
                </a:solidFill>
              </a:rPr>
              <a:t>Montain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View</a:t>
            </a:r>
            <a:r>
              <a:rPr lang="pt-BR" dirty="0">
                <a:solidFill>
                  <a:srgbClr val="FF0000"/>
                </a:solidFill>
              </a:rPr>
              <a:t>, </a:t>
            </a:r>
            <a:r>
              <a:rPr lang="pt-BR" dirty="0" err="1">
                <a:solidFill>
                  <a:srgbClr val="FF0000"/>
                </a:solidFill>
              </a:rPr>
              <a:t>California</a:t>
            </a:r>
            <a:r>
              <a:rPr lang="pt-BR" dirty="0">
                <a:solidFill>
                  <a:srgbClr val="FF0000"/>
                </a:solidFill>
              </a:rPr>
              <a:t> (foto ao lado).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8BE35B-F264-4E5E-81D7-76A8A60A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997" y="2390177"/>
            <a:ext cx="4106093" cy="32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80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5ED10-848E-4B00-926B-67CFE2B57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Odyssey</a:t>
            </a:r>
            <a:r>
              <a:rPr lang="pt-BR" dirty="0"/>
              <a:t> (1971)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360B51-9F81-4C87-89F5-09DEC413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17" y="1828800"/>
            <a:ext cx="5575883" cy="4351337"/>
          </a:xfrm>
        </p:spPr>
        <p:txBody>
          <a:bodyPr>
            <a:normAutofit fontScale="92500" lnSpcReduction="20000"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De 1966 até 1970 houve um grande trabalho "lapidando" o Brown Box, com pequenas melhorias nos componentes e no desenvolvimento de títulos e, em meados de 1970, seu criador saiu a procura de uma empresa interessada em comercializa-lo e transforma-lo em algo voltado para o público. Após algumas tentativas de parcerias mal sucedidas com as empresas General Electric e a Zenith, Ralph </a:t>
            </a:r>
            <a:r>
              <a:rPr lang="pt-BR" dirty="0" err="1"/>
              <a:t>Baer</a:t>
            </a:r>
            <a:r>
              <a:rPr lang="pt-BR" dirty="0"/>
              <a:t> conversou com a  </a:t>
            </a:r>
            <a:r>
              <a:rPr lang="pt-BR" dirty="0" err="1"/>
              <a:t>Magnavox</a:t>
            </a:r>
            <a:r>
              <a:rPr lang="pt-BR" dirty="0"/>
              <a:t>, que concordou com suas condições, tornando-se a primeira empresa licenciada para produzir sua invenção. </a:t>
            </a:r>
          </a:p>
          <a:p>
            <a:pPr algn="just"/>
            <a:r>
              <a:rPr lang="pt-BR" dirty="0"/>
              <a:t>No ano seguinte, em 1971, o produto foi lançado com o nome de </a:t>
            </a:r>
            <a:r>
              <a:rPr lang="pt-BR" dirty="0" err="1"/>
              <a:t>Odyssey</a:t>
            </a:r>
            <a:r>
              <a:rPr lang="pt-BR" dirty="0"/>
              <a:t>, um console que possuía dois joysticks e seus jogos eram, claro, armazenados em cartuchos, que era a mídia adequada para isso na época. O preço de lançamento do console era de US$100.00 (valores de 1971).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A52FF9-F2C6-4464-857A-74124E42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74" y="2172749"/>
            <a:ext cx="4108997" cy="41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81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1EEF6-BF6D-4D85-8602-005D0F1C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Maze</a:t>
            </a:r>
            <a:r>
              <a:rPr lang="pt-BR" dirty="0"/>
              <a:t> </a:t>
            </a:r>
            <a:r>
              <a:rPr lang="pt-BR" dirty="0" err="1"/>
              <a:t>war</a:t>
            </a:r>
            <a:r>
              <a:rPr lang="pt-BR" dirty="0"/>
              <a:t> (1973)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3DDC78-74B5-4553-95BA-729924ABB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95" y="2407641"/>
            <a:ext cx="5972961" cy="3842158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Steve </a:t>
            </a:r>
            <a:r>
              <a:rPr lang="pt-BR" dirty="0" err="1"/>
              <a:t>Colley</a:t>
            </a:r>
            <a:r>
              <a:rPr lang="pt-BR" dirty="0"/>
              <a:t>, utilizando um sistema </a:t>
            </a:r>
            <a:r>
              <a:rPr lang="pt-BR" dirty="0" err="1"/>
              <a:t>lmlac</a:t>
            </a:r>
            <a:r>
              <a:rPr lang="pt-BR" dirty="0"/>
              <a:t> PDS-1, no centro de pesquisas da NASA em 1973, rompe mais uma barreira e cria o </a:t>
            </a:r>
            <a:r>
              <a:rPr lang="pt-BR" dirty="0" err="1"/>
              <a:t>Maze</a:t>
            </a:r>
            <a:r>
              <a:rPr lang="pt-BR" dirty="0"/>
              <a:t> War, o primeiro jogo em primeira pessoa do mundo. O cenário era um </a:t>
            </a:r>
            <a:r>
              <a:rPr lang="pt-BR" dirty="0" err="1"/>
              <a:t>labirindo</a:t>
            </a:r>
            <a:r>
              <a:rPr lang="pt-BR" dirty="0"/>
              <a:t> 3D, algo também revolucionário e que fez com que o jogo se tornasse popular rapidamente, mas a falta de objetivos o tornava entediante. </a:t>
            </a:r>
          </a:p>
          <a:p>
            <a:r>
              <a:rPr lang="pt-BR" dirty="0"/>
              <a:t>Basicamente o que se podia fazer no jogo era andar para frente e para trás, além de rotacionar a tela em 90 graus, para a esquerda ou direita, simulando curvas. Existiam algumas portas, que podiam ser atravessadas. A partir desta enorme limitação foi que surgiu a ideia de interligar dois computadores </a:t>
            </a:r>
            <a:r>
              <a:rPr lang="pt-BR" dirty="0" err="1"/>
              <a:t>lmlac</a:t>
            </a:r>
            <a:r>
              <a:rPr lang="pt-BR" dirty="0"/>
              <a:t> PDS-1 através de suas portas seriais e acrescentar outro jogador no labirinto, para que um devesse atirar no outro. Os outros jogadores eram vistos como se fossem esferas com olhos. Quando uma delas era encontrada, o jogador deveria atirar contra ela. Se acertasse, somava pontos. Se fosse acertado por alguém, perdia pontos. Assim nasceu o pioneiro dos jogos de tiro em primeira pessoa.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FEA3C1-CF1B-4DAE-8D5A-222D2C4E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365" y="1828800"/>
            <a:ext cx="3424369" cy="484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51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0D627-694D-4E59-AEA9-7F9A25BF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AirFight</a:t>
            </a:r>
            <a:r>
              <a:rPr lang="pt-BR" dirty="0"/>
              <a:t> (1974)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CA9CB-8FC3-4C3B-92A8-338F163EA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137218" cy="4351337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Um ano após ter sido lançado o primeiro jogo de tiro em primeira pessoa, o </a:t>
            </a:r>
            <a:r>
              <a:rPr lang="pt-BR" dirty="0" err="1"/>
              <a:t>Maze</a:t>
            </a:r>
            <a:r>
              <a:rPr lang="pt-BR" dirty="0"/>
              <a:t> War, surge o primeiro simulador de voo, chamado de </a:t>
            </a:r>
            <a:r>
              <a:rPr lang="pt-BR" dirty="0" err="1"/>
              <a:t>Airfight</a:t>
            </a:r>
            <a:r>
              <a:rPr lang="pt-BR" dirty="0"/>
              <a:t>. O jogo possuía um cenário bastante precário, sem qualquer tipo de imagem de fundo ou horizonte. Apenas uma linha que se inclinava conforme o jogador movimentasse a aeronave, simulando curvas. Seu criador, Brad </a:t>
            </a:r>
            <a:r>
              <a:rPr lang="pt-BR" dirty="0" err="1"/>
              <a:t>Forner</a:t>
            </a:r>
            <a:r>
              <a:rPr lang="pt-BR" dirty="0"/>
              <a:t>, o desenvolveu com objetivo puramente educacional, mas em pouco tempo decidiu tornar tudo mais interessante, adicionando ao seu simulador a possibilidade de carregar os aviões com armas e, assim, poder derrubar outros jogadores de </a:t>
            </a:r>
            <a:r>
              <a:rPr lang="pt-BR" dirty="0" err="1"/>
              <a:t>Airfight</a:t>
            </a:r>
            <a:r>
              <a:rPr lang="pt-BR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D44F2D-2299-4221-8069-13173389A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263" y="2198301"/>
            <a:ext cx="3287994" cy="258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62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82AC1C-627A-4D9E-A873-4A70C791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CHANNEL F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9F3F50-614B-4EA3-BA81-6AFFDCF0D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3" y="2369889"/>
            <a:ext cx="4060272" cy="3498209"/>
          </a:xfrm>
        </p:spPr>
        <p:txBody>
          <a:bodyPr/>
          <a:lstStyle/>
          <a:p>
            <a:r>
              <a:rPr lang="pt-BR" dirty="0"/>
              <a:t>Em 1976 uma empresa chamada </a:t>
            </a:r>
            <a:r>
              <a:rPr lang="pt-BR" dirty="0" err="1"/>
              <a:t>Fairchild</a:t>
            </a:r>
            <a:r>
              <a:rPr lang="pt-BR" dirty="0"/>
              <a:t> lança o </a:t>
            </a:r>
            <a:r>
              <a:rPr lang="pt-BR" dirty="0" err="1"/>
              <a:t>Channel</a:t>
            </a:r>
            <a:r>
              <a:rPr lang="pt-BR" dirty="0"/>
              <a:t> F, o primeiro console caseiro a utilizar cartuchos como mídia de armazenamento de jogos. Ele foi desenhado por Jerry </a:t>
            </a:r>
            <a:r>
              <a:rPr lang="pt-BR" dirty="0" err="1"/>
              <a:t>Lawson</a:t>
            </a:r>
            <a:r>
              <a:rPr lang="pt-BR" dirty="0"/>
              <a:t> e utilizava o processador </a:t>
            </a:r>
            <a:r>
              <a:rPr lang="pt-BR" dirty="0" err="1"/>
              <a:t>Fairchild</a:t>
            </a:r>
            <a:r>
              <a:rPr lang="pt-BR" dirty="0"/>
              <a:t> F8, bastante poderoso para os padrões da época. Seu preço de lançamento foi de 170 dólares e ele vendeu 250 mil unidades.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DB3719-944C-47B2-A829-9C567A7F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06" y="1978709"/>
            <a:ext cx="3126865" cy="214028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71DAEC5-9012-4225-BA7C-BA0459CD4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976" y="4228051"/>
            <a:ext cx="3701589" cy="23892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3602A1-C318-4887-91FC-675F6743B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937" y="2028333"/>
            <a:ext cx="2891365" cy="18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433E26-63DB-4DE7-976B-CEE08EB1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Atari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45A9C7-EBCB-4D60-A2D0-D9EEA55C0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306" y="1820411"/>
            <a:ext cx="4383920" cy="4351337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As configurações de hardware do Atari 2600 eram:                   </a:t>
            </a:r>
          </a:p>
          <a:p>
            <a:r>
              <a:rPr lang="pt-BR" dirty="0"/>
              <a:t>- Bits: 8 bits</a:t>
            </a:r>
          </a:p>
          <a:p>
            <a:r>
              <a:rPr lang="pt-BR" dirty="0"/>
              <a:t>- CPU: 6507</a:t>
            </a:r>
          </a:p>
          <a:p>
            <a:r>
              <a:rPr lang="pt-BR" dirty="0"/>
              <a:t>- </a:t>
            </a:r>
            <a:r>
              <a:rPr lang="pt-BR" dirty="0" err="1"/>
              <a:t>Freqüência</a:t>
            </a:r>
            <a:r>
              <a:rPr lang="pt-BR" dirty="0"/>
              <a:t> de operação: 1,19 MHz</a:t>
            </a:r>
          </a:p>
          <a:p>
            <a:r>
              <a:rPr lang="pt-BR" dirty="0"/>
              <a:t>- Memória RAM: 128 Bytes</a:t>
            </a:r>
          </a:p>
          <a:p>
            <a:r>
              <a:rPr lang="pt-BR" dirty="0"/>
              <a:t>- Memória ROM: 16 </a:t>
            </a:r>
            <a:r>
              <a:rPr lang="pt-BR" dirty="0" err="1"/>
              <a:t>kB</a:t>
            </a:r>
            <a:r>
              <a:rPr lang="pt-BR" dirty="0"/>
              <a:t>.</a:t>
            </a:r>
          </a:p>
          <a:p>
            <a:r>
              <a:rPr lang="pt-BR" dirty="0"/>
              <a:t>- Resolução: 160x192 (NTSC) / 160x228 (PAL)</a:t>
            </a:r>
          </a:p>
          <a:p>
            <a:r>
              <a:rPr lang="pt-BR" dirty="0"/>
              <a:t>- Paleta de 128 cores em NTSC e 104 cores em PAL</a:t>
            </a:r>
          </a:p>
          <a:p>
            <a:r>
              <a:rPr lang="pt-BR" dirty="0"/>
              <a:t>- Cores: 128 cores no sistema NTSC, pouco menos no sistema PAL.</a:t>
            </a:r>
          </a:p>
          <a:p>
            <a:r>
              <a:rPr lang="pt-BR" dirty="0"/>
              <a:t>- Som: 2 canais (cada um com um chip próprio)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DED710-4CD9-429F-8664-A8AB4F14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83" y="2189527"/>
            <a:ext cx="4827778" cy="294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1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A90C5-0606-432B-9A83-2CB6762B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EBDE2D-1365-41E9-B2CF-24EEE5CDD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http://contembits.com.br/historia/jogos/</a:t>
            </a:r>
            <a:r>
              <a:rPr lang="pt-BR" dirty="0"/>
              <a:t> (acessado dia 08/03/19)</a:t>
            </a:r>
          </a:p>
        </p:txBody>
      </p:sp>
    </p:spTree>
    <p:extLst>
      <p:ext uri="{BB962C8B-B14F-4D97-AF65-F5344CB8AC3E}">
        <p14:creationId xmlns:p14="http://schemas.microsoft.com/office/powerpoint/2010/main" val="427988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FF6B4-0033-484C-9999-53FC739C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Primeiro? 1914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C80F26-9CFA-4083-8321-974099A3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1" y="1828800"/>
            <a:ext cx="6392410" cy="4351337"/>
          </a:xfrm>
        </p:spPr>
        <p:txBody>
          <a:bodyPr>
            <a:normAutofit fontScale="92500" lnSpcReduction="20000"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Em 1914, em Paris, um matemático e engenheiro civil espanhol chamado Leonardo Torres y Quevedo, apresentou um dispositivo capaz de movimentar automaticamente as peças de um tabuleiro de xadrez.</a:t>
            </a:r>
          </a:p>
          <a:p>
            <a:pPr algn="just"/>
            <a:r>
              <a:rPr lang="pt-BR" dirty="0"/>
              <a:t>Por haver um algoritmo que calculava as posições das peças, ele foi considerado o primeiro dispositivo de entretenimento já criado, portanto o primeiro jogo. </a:t>
            </a:r>
          </a:p>
          <a:p>
            <a:pPr algn="just"/>
            <a:r>
              <a:rPr lang="pt-BR" dirty="0"/>
              <a:t>O dispositivo de Leonardo era tão interessante e completo que, se o jogador humano tentasse efetuar um movimento ilegal, ele perceberia. É claro que não podemos considerar essa invenção como um jogo eletrônico, já que ele era totalmente mecânico, mas é inegável que se tratava de um dispositivo de entretenimento e, acreditem, em 1920 ele recebeu uma atualização e parte do mecanismo foi substituído por aletas eletromagnéticas, encarregadas de movimentar as peças. Foi revolucionário para a época. </a:t>
            </a:r>
          </a:p>
          <a:p>
            <a:pPr algn="just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1F177B-8845-407A-9E3D-2E44B2D3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26" y="2054565"/>
            <a:ext cx="3001903" cy="274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9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73738-3C7B-4AE8-848F-62081A363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Segundoooo</a:t>
            </a:r>
            <a:r>
              <a:rPr lang="pt-BR" dirty="0"/>
              <a:t>! 1951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DC680D-2131-4CB0-8F91-12DA502F3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94" y="1828800"/>
            <a:ext cx="6459871" cy="4351337"/>
          </a:xfrm>
        </p:spPr>
        <p:txBody>
          <a:bodyPr>
            <a:normAutofit fontScale="92500" lnSpcReduction="20000"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Em 1951 foi criado um computador chamado NIMROD, cujo propósito era apenas executar um jogo eletrônico adaptado do jogo chinês chamado "</a:t>
            </a:r>
            <a:r>
              <a:rPr lang="pt-BR" dirty="0" err="1"/>
              <a:t>Jianshizi</a:t>
            </a:r>
            <a:r>
              <a:rPr lang="pt-BR" dirty="0"/>
              <a:t>". Este jogo foi batizado com o nome de </a:t>
            </a:r>
            <a:r>
              <a:rPr lang="pt-BR" dirty="0" err="1"/>
              <a:t>Nim</a:t>
            </a:r>
            <a:r>
              <a:rPr lang="pt-BR" dirty="0"/>
              <a:t>. Basicamente tratava-se de um simples jogo matemático, onde duas pessoas retiravam peças de uma pilha e o jogador que retirasse a última peça perdia. O </a:t>
            </a:r>
            <a:r>
              <a:rPr lang="pt-BR" dirty="0" err="1"/>
              <a:t>Nimrod</a:t>
            </a:r>
            <a:r>
              <a:rPr lang="pt-BR" dirty="0"/>
              <a:t>, executando o </a:t>
            </a:r>
            <a:r>
              <a:rPr lang="pt-BR" dirty="0" err="1"/>
              <a:t>Nim</a:t>
            </a:r>
            <a:r>
              <a:rPr lang="pt-BR" dirty="0"/>
              <a:t>, foi exibido ao público pela primeira vez em uma exposição de ciências na Grã-Bretanha.</a:t>
            </a:r>
          </a:p>
          <a:p>
            <a:pPr algn="just"/>
            <a:r>
              <a:rPr lang="pt-BR" dirty="0"/>
              <a:t>O NIMROD foi, de fato, o primeiro computador exclusivamente projetado para executar um jogo. O curioso de se observar na imagem acima é que sobre a mesa, o que parece ser um tabuleiro é, na verdade, o Painel de Controle do NIMROD, que é composto pelo que parece ser uma enorme estante logo atrás. Os adversários se sentavam na mesa e, a partir da luminosidade do painel efetuavam suas jogadas, conforme ilustra a imagem ao lado.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F6A490-0087-4BFC-8D1F-8825B8137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28" y="319087"/>
            <a:ext cx="3648075" cy="30194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410AA3B-CF52-4662-BD96-22F1A4E4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890" y="3338512"/>
            <a:ext cx="34099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F54D8-E0D2-40F2-9A70-268DC3FE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Terceirinhoooo</a:t>
            </a:r>
            <a:r>
              <a:rPr lang="pt-BR" dirty="0"/>
              <a:t>! 1952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D7B397-C51F-4898-BD62-B1D6CDB28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94" y="1761688"/>
            <a:ext cx="6425967" cy="4351337"/>
          </a:xfrm>
        </p:spPr>
        <p:txBody>
          <a:bodyPr>
            <a:normAutofit lnSpcReduction="10000"/>
          </a:bodyPr>
          <a:lstStyle/>
          <a:p>
            <a:endParaRPr lang="pt-BR" dirty="0"/>
          </a:p>
          <a:p>
            <a:pPr algn="just"/>
            <a:r>
              <a:rPr lang="pt-BR" dirty="0"/>
              <a:t>O NIMROD realmente concentrou as atenções de muitos estudiosos da época e, no ano seguinte, em 1952, um professor da Universidade de Cambridge chamado Alexander </a:t>
            </a:r>
            <a:r>
              <a:rPr lang="pt-BR" dirty="0" err="1"/>
              <a:t>Shafto</a:t>
            </a:r>
            <a:r>
              <a:rPr lang="pt-BR" dirty="0"/>
              <a:t> Douglas, também conhecido como A.S. Douglas, criou o que, para muitos foi, de fato, o primeiro vídeo game da história. O jogo chamava-se OXO e foi desenvolvido utilizando um computador EDSAC. O jogo era o que conhecemos popularmente como "jogo da velha". </a:t>
            </a:r>
          </a:p>
          <a:p>
            <a:pPr algn="just"/>
            <a:r>
              <a:rPr lang="pt-BR" dirty="0"/>
              <a:t>O nome "OXO" simboliza os círculos e xis que utilizamos para efetuar as marcações. O jogo é considerado por muitos o pioneiro, por ser, efetivamente, o primeiro a utilizar um vídeo como interface para visualização das jogadas. As invenções de Leonardo Torres y Quevedo e o próprio NIMROD não possuíam esta característica.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C03483-ADAD-44D7-A027-0CFD0CA4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269" y="2659310"/>
            <a:ext cx="3858375" cy="24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2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4ACD5-2873-40E6-B606-CE3DCDAED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Rato no labirinto! 1955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A35C2-4385-4F7C-8B46-569ADD168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20" y="1845578"/>
            <a:ext cx="8595360" cy="4351337"/>
          </a:xfrm>
        </p:spPr>
        <p:txBody>
          <a:bodyPr>
            <a:normAutofit lnSpcReduction="10000"/>
          </a:bodyPr>
          <a:lstStyle/>
          <a:p>
            <a:pPr algn="just"/>
            <a:endParaRPr lang="pt-BR" dirty="0"/>
          </a:p>
          <a:p>
            <a:pPr algn="just"/>
            <a:r>
              <a:rPr lang="pt-BR" dirty="0"/>
              <a:t>No ano de 1955, na União Soviética, foi criado um dispositivo chamado de “Mouse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maze</a:t>
            </a:r>
            <a:r>
              <a:rPr lang="pt-BR" dirty="0"/>
              <a:t>”. Nele, um rato dentro de um labirinto sempre encontrava o menor caminho possível até o pedaço de queijo. </a:t>
            </a:r>
          </a:p>
          <a:p>
            <a:pPr algn="just"/>
            <a:r>
              <a:rPr lang="pt-BR" dirty="0"/>
              <a:t>Apesar de ser um dispositivo com pouca interação, ele teve grande contribuição para o desenvolvimento de tecnologias futuras, pois a inteligência artificial estava dando seus primeiros passos no mundo dos games.</a:t>
            </a:r>
          </a:p>
          <a:p>
            <a:pPr algn="just"/>
            <a:r>
              <a:rPr lang="pt-BR" dirty="0"/>
              <a:t>A grande contribuição do “Mouse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maze</a:t>
            </a:r>
            <a:r>
              <a:rPr lang="pt-BR" dirty="0"/>
              <a:t>” se deveu ao fato do dispositivo ser capaz de armazenar os dados com o menor caminho entre o rato e o queijo e, se este fosse deslocado, um novo caminho era calculado quase instantaneamente. Parece simples e óbvio para os sistemas que possuímos atualmente, mas para a época foi um enorme avanço. Era a Inteligência Artificial sendo demonstrada de forma clara. Na imagem abaixo podemos ver o dispositivo sendo exibido no EPCOT Center, na Disney World, em 1986.</a:t>
            </a:r>
          </a:p>
        </p:txBody>
      </p:sp>
    </p:spTree>
    <p:extLst>
      <p:ext uri="{BB962C8B-B14F-4D97-AF65-F5344CB8AC3E}">
        <p14:creationId xmlns:p14="http://schemas.microsoft.com/office/powerpoint/2010/main" val="358003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E1A86-35D4-4E58-AADE-07542483B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95" y="-18656"/>
            <a:ext cx="9692640" cy="1325562"/>
          </a:xfrm>
        </p:spPr>
        <p:txBody>
          <a:bodyPr/>
          <a:lstStyle/>
          <a:p>
            <a:r>
              <a:rPr lang="pt-BR" dirty="0" err="1"/>
              <a:t>Tenis</a:t>
            </a:r>
            <a:r>
              <a:rPr lang="pt-BR" dirty="0"/>
              <a:t> para dois (</a:t>
            </a:r>
            <a:r>
              <a:rPr lang="pt-BR" dirty="0" err="1"/>
              <a:t>Tennis</a:t>
            </a:r>
            <a:r>
              <a:rPr lang="pt-BR" dirty="0"/>
              <a:t> for </a:t>
            </a:r>
            <a:r>
              <a:rPr lang="pt-BR" dirty="0" err="1"/>
              <a:t>Two</a:t>
            </a:r>
            <a:r>
              <a:rPr lang="pt-BR" dirty="0"/>
              <a:t>) 1958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AEAF11-AE35-4E25-8875-FAEA1AA7F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03" y="1786855"/>
            <a:ext cx="6136893" cy="432662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2522A5-3ADD-443E-A140-9113C4DEC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977" y="4222227"/>
            <a:ext cx="3589788" cy="22700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906731-A0D3-4CA7-A239-A5973DBD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29" y="1776600"/>
            <a:ext cx="3492536" cy="1718345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1EDB403A-FB23-4211-8D03-36581BACE803}"/>
              </a:ext>
            </a:extLst>
          </p:cNvPr>
          <p:cNvSpPr/>
          <p:nvPr/>
        </p:nvSpPr>
        <p:spPr>
          <a:xfrm>
            <a:off x="8053431" y="3582099"/>
            <a:ext cx="545285" cy="640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EEC295BC-4E67-4434-9984-20304743A3FE}"/>
              </a:ext>
            </a:extLst>
          </p:cNvPr>
          <p:cNvSpPr/>
          <p:nvPr/>
        </p:nvSpPr>
        <p:spPr>
          <a:xfrm rot="16200000">
            <a:off x="6588271" y="1643901"/>
            <a:ext cx="545285" cy="640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3B0749C8-C909-429E-B3EA-2C9D44F2C408}"/>
              </a:ext>
            </a:extLst>
          </p:cNvPr>
          <p:cNvSpPr/>
          <p:nvPr/>
        </p:nvSpPr>
        <p:spPr>
          <a:xfrm rot="10800000">
            <a:off x="9304789" y="3538522"/>
            <a:ext cx="545285" cy="640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40017EF1-E821-405F-8567-53471CABF7F5}"/>
              </a:ext>
            </a:extLst>
          </p:cNvPr>
          <p:cNvSpPr/>
          <p:nvPr/>
        </p:nvSpPr>
        <p:spPr>
          <a:xfrm rot="5400000">
            <a:off x="6588270" y="2424178"/>
            <a:ext cx="545285" cy="640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EC39C6-3FC3-4965-AD91-9D034A95C16C}"/>
              </a:ext>
            </a:extLst>
          </p:cNvPr>
          <p:cNvSpPr txBox="1"/>
          <p:nvPr/>
        </p:nvSpPr>
        <p:spPr>
          <a:xfrm>
            <a:off x="7373923" y="6488668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A54A3EC-EBF2-4490-BB6E-4C2B1D322AAC}"/>
              </a:ext>
            </a:extLst>
          </p:cNvPr>
          <p:cNvSpPr txBox="1"/>
          <p:nvPr/>
        </p:nvSpPr>
        <p:spPr>
          <a:xfrm>
            <a:off x="8695619" y="134377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processamento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2400869-44AD-41C3-96E1-92AEAD21FCC5}"/>
              </a:ext>
            </a:extLst>
          </p:cNvPr>
          <p:cNvSpPr txBox="1"/>
          <p:nvPr/>
        </p:nvSpPr>
        <p:spPr>
          <a:xfrm>
            <a:off x="2174147" y="134377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3891831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C3D450-8F36-4C63-8D04-67831687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Tenis</a:t>
            </a:r>
            <a:r>
              <a:rPr lang="pt-BR" dirty="0"/>
              <a:t> para dois (</a:t>
            </a:r>
            <a:r>
              <a:rPr lang="pt-BR" dirty="0" err="1"/>
              <a:t>Tennis</a:t>
            </a:r>
            <a:r>
              <a:rPr lang="pt-BR" dirty="0"/>
              <a:t> for </a:t>
            </a:r>
            <a:r>
              <a:rPr lang="pt-BR" dirty="0" err="1"/>
              <a:t>Two</a:t>
            </a:r>
            <a:r>
              <a:rPr lang="pt-BR" dirty="0"/>
              <a:t>) 1958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AECAB6-89E1-4C51-8A56-5F53FA853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pt-BR" dirty="0"/>
          </a:p>
          <a:p>
            <a:r>
              <a:rPr lang="pt-BR" dirty="0"/>
              <a:t>Em 1958 William </a:t>
            </a:r>
            <a:r>
              <a:rPr lang="pt-BR" dirty="0" err="1"/>
              <a:t>Higinbotham</a:t>
            </a:r>
            <a:r>
              <a:rPr lang="pt-BR" dirty="0"/>
              <a:t>, um físico nuclear chefe da Divisão de Instrumentação no </a:t>
            </a:r>
            <a:r>
              <a:rPr lang="pt-BR" dirty="0" err="1"/>
              <a:t>Brookhaven</a:t>
            </a:r>
            <a:r>
              <a:rPr lang="pt-BR" dirty="0"/>
              <a:t> </a:t>
            </a:r>
            <a:r>
              <a:rPr lang="pt-BR" dirty="0" err="1"/>
              <a:t>National</a:t>
            </a:r>
            <a:r>
              <a:rPr lang="pt-BR" dirty="0"/>
              <a:t> </a:t>
            </a:r>
            <a:r>
              <a:rPr lang="pt-BR" dirty="0" err="1"/>
              <a:t>Laboratory</a:t>
            </a:r>
            <a:r>
              <a:rPr lang="pt-BR" dirty="0"/>
              <a:t>, utilizando um osciloscópio como tela, criou o “</a:t>
            </a:r>
            <a:r>
              <a:rPr lang="pt-BR" dirty="0" err="1"/>
              <a:t>Tennis</a:t>
            </a:r>
            <a:r>
              <a:rPr lang="pt-BR" dirty="0"/>
              <a:t> for </a:t>
            </a:r>
            <a:r>
              <a:rPr lang="pt-BR" dirty="0" err="1"/>
              <a:t>Two</a:t>
            </a:r>
            <a:r>
              <a:rPr lang="pt-BR" dirty="0"/>
              <a:t>”. Para ele e para muitos que concordam com seus argumentos, este foi, de fato, o primeiro game de toda a história. Na verdade já é possível perceber que a cada novo lançamento de qualquer tecnologia, seus criadores tentam argumentar para receberem o título de criadores dos primeiros jogos eletrônicos. </a:t>
            </a:r>
          </a:p>
          <a:p>
            <a:r>
              <a:rPr lang="pt-BR" dirty="0"/>
              <a:t>De fato nunca saberemos com exatidão quem é o criador do primeiro jogo eletrônico, até porque a definição de jogo é extensa, deixando margem para várias interpretações. Pelos argumentos de William </a:t>
            </a:r>
            <a:r>
              <a:rPr lang="pt-BR" dirty="0" err="1"/>
              <a:t>Higinbotham</a:t>
            </a:r>
            <a:r>
              <a:rPr lang="pt-BR" dirty="0"/>
              <a:t>, o jogo precisa responder, em tempo real, a ações do jogador, ou seja, é preciso que haja uma intensa interatividade. Se considerarmos esse ponto de vista, ele realmente foi o pioneiro, o “pai de todos os games”, como alguns o chamam. Outro ponto interessante e que reforça a tese de que William </a:t>
            </a:r>
            <a:r>
              <a:rPr lang="pt-BR" dirty="0" err="1"/>
              <a:t>Higinbotham</a:t>
            </a:r>
            <a:r>
              <a:rPr lang="pt-BR" dirty="0"/>
              <a:t> foi realmente o criador do primeiro </a:t>
            </a:r>
            <a:r>
              <a:rPr lang="pt-BR" dirty="0" err="1"/>
              <a:t>video</a:t>
            </a:r>
            <a:r>
              <a:rPr lang="pt-BR" dirty="0"/>
              <a:t> game é que para jogar o "</a:t>
            </a:r>
            <a:r>
              <a:rPr lang="pt-BR" dirty="0" err="1"/>
              <a:t>Tennis</a:t>
            </a:r>
            <a:r>
              <a:rPr lang="pt-BR" dirty="0"/>
              <a:t> for </a:t>
            </a:r>
            <a:r>
              <a:rPr lang="pt-BR" dirty="0" err="1"/>
              <a:t>Two</a:t>
            </a:r>
            <a:r>
              <a:rPr lang="pt-BR" dirty="0"/>
              <a:t>" os jogadores utilizavam um joystick.</a:t>
            </a:r>
          </a:p>
        </p:txBody>
      </p:sp>
    </p:spTree>
    <p:extLst>
      <p:ext uri="{BB962C8B-B14F-4D97-AF65-F5344CB8AC3E}">
        <p14:creationId xmlns:p14="http://schemas.microsoft.com/office/powerpoint/2010/main" val="232567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B837A9-C2F2-473B-946B-FE019D40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Spacewar</a:t>
            </a:r>
            <a:r>
              <a:rPr lang="pt-BR" dirty="0"/>
              <a:t> (1962)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9DEF1B-F0C2-4D10-89DD-4E4B1A25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  <a:p>
            <a:r>
              <a:rPr lang="pt-BR" dirty="0"/>
              <a:t>Steve Russel foi um cientista da computação nascido em 1937, nos Estados Unidos, e que trabalhou por muitos anos no MIT, local onde também havia estudado. Em 1962, depois de 200 horas de programação em um PDP-1, Steve fazia nascer o primeiro jogo eletrônico do tipo “atire em algo”. O jogo havia sido batizado de “</a:t>
            </a:r>
            <a:r>
              <a:rPr lang="pt-BR" dirty="0" err="1"/>
              <a:t>Spacewar</a:t>
            </a:r>
            <a:r>
              <a:rPr lang="pt-BR" dirty="0"/>
              <a:t>”. </a:t>
            </a:r>
          </a:p>
          <a:p>
            <a:r>
              <a:rPr lang="pt-BR" dirty="0"/>
              <a:t>Isso só foi possível porque o sistema operacional do PDP-1 era o primeiro a permitir que múltiplos usuários compartilhassem o computador simultaneamente. Essa característica foi como uma lâmpada acendendo e gerando uma grande ideia para Steve, que logo imaginou duas naves no espaço disparando torpedos uma contra a outra. Uma pontuação controlava a quantidade de acertos de cada aeronave. Embora a invenção tenha sido um marco para a época, ela não foi explorada comercialmente, até porque não existiam computadores domésticos em 1962, portanto não havia como vendê-lo, mas muitas barreiras foram quebradas com o </a:t>
            </a:r>
            <a:r>
              <a:rPr lang="pt-BR" dirty="0" err="1"/>
              <a:t>Spacewar</a:t>
            </a:r>
            <a:r>
              <a:rPr lang="pt-BR" dirty="0"/>
              <a:t>, abrindo portas e servindo de base para outros desenvolvedores que vieram na sequência.</a:t>
            </a:r>
          </a:p>
        </p:txBody>
      </p:sp>
    </p:spTree>
    <p:extLst>
      <p:ext uri="{BB962C8B-B14F-4D97-AF65-F5344CB8AC3E}">
        <p14:creationId xmlns:p14="http://schemas.microsoft.com/office/powerpoint/2010/main" val="41870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001CA-6D47-4494-B342-13C4EE71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Brown box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C90AFF-130F-4539-8D82-F466737D3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49" y="1828800"/>
            <a:ext cx="5752051" cy="4351337"/>
          </a:xfrm>
        </p:spPr>
        <p:txBody>
          <a:bodyPr>
            <a:normAutofit fontScale="92500" lnSpcReduction="10000"/>
          </a:bodyPr>
          <a:lstStyle/>
          <a:p>
            <a:endParaRPr lang="pt-BR" dirty="0"/>
          </a:p>
          <a:p>
            <a:r>
              <a:rPr lang="pt-BR" dirty="0"/>
              <a:t>Até 1966 já se tinha conhecimento de algumas invenções eletrônicas voltadas para o entretenimento, mas foi neste ano que tivemos a primeira grande barreira sendo rompida. Ralph </a:t>
            </a:r>
            <a:r>
              <a:rPr lang="pt-BR" dirty="0" err="1"/>
              <a:t>Baer</a:t>
            </a:r>
            <a:r>
              <a:rPr lang="pt-BR" dirty="0"/>
              <a:t>, um engenheiro nascido em 8 de março de 1922, então com 44 anos, começava o desenvolvimento do que seria o primeiro console doméstico de toda a história. Dois anos depois, em 1968, estava pronta a primeira versão do Brown Box, o primeiro sistema de entretenimento eletrônico compatível com os televisores comercializados na época. Algo absolutamente revolucionário! </a:t>
            </a:r>
          </a:p>
          <a:p>
            <a:r>
              <a:rPr lang="pt-BR" dirty="0"/>
              <a:t>Na imagem ao lado podemos ver seus componentes, inclusive uma espingarda com células fotorreceptoras, utilizada em alguns títulos.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1B8078-97EF-44C9-97A1-3D632A8C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186" y="658799"/>
            <a:ext cx="4021807" cy="25101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B62B7E-B9E7-40E0-999D-9EDB4C8DB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78" y="3429000"/>
            <a:ext cx="3834221" cy="30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9534"/>
      </p:ext>
    </p:extLst>
  </p:cSld>
  <p:clrMapOvr>
    <a:masterClrMapping/>
  </p:clrMapOvr>
</p:sld>
</file>

<file path=ppt/theme/theme1.xml><?xml version="1.0" encoding="utf-8"?>
<a:theme xmlns:a="http://schemas.openxmlformats.org/drawingml/2006/main" name="Exibir">
  <a:themeElements>
    <a:clrScheme name="Exibir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Exibir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xibir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TM03457515[[fn=Exibir]]</Template>
  <TotalTime>70</TotalTime>
  <Words>2045</Words>
  <Application>Microsoft Office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Century Schoolbook</vt:lpstr>
      <vt:lpstr>Wingdings 2</vt:lpstr>
      <vt:lpstr>Exibir</vt:lpstr>
      <vt:lpstr>Introdução aos Jogos Digitais</vt:lpstr>
      <vt:lpstr>Primeiro? 1914</vt:lpstr>
      <vt:lpstr>Segundoooo! 1951</vt:lpstr>
      <vt:lpstr>Terceirinhoooo! 1952</vt:lpstr>
      <vt:lpstr>Rato no labirinto! 1955</vt:lpstr>
      <vt:lpstr>Tenis para dois (Tennis for Two) 1958</vt:lpstr>
      <vt:lpstr>Tenis para dois (Tennis for Two) 1958</vt:lpstr>
      <vt:lpstr>Spacewar (1962)</vt:lpstr>
      <vt:lpstr>Brown box</vt:lpstr>
      <vt:lpstr>Odyssey (1971)</vt:lpstr>
      <vt:lpstr>Odyssey (1971)</vt:lpstr>
      <vt:lpstr>Maze war (1973)</vt:lpstr>
      <vt:lpstr>AirFight (1974)</vt:lpstr>
      <vt:lpstr>CHANNEL F</vt:lpstr>
      <vt:lpstr>Atari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aos Jogos Digitais</dc:title>
  <dc:creator>Paulo José de Carlo Almeida</dc:creator>
  <cp:lastModifiedBy>Paulo José de Carlo Almeida</cp:lastModifiedBy>
  <cp:revision>30</cp:revision>
  <dcterms:created xsi:type="dcterms:W3CDTF">2019-03-08T15:16:23Z</dcterms:created>
  <dcterms:modified xsi:type="dcterms:W3CDTF">2019-03-08T16:36:39Z</dcterms:modified>
</cp:coreProperties>
</file>